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276" r:id="rId24"/>
    <p:sldId id="279" r:id="rId25"/>
    <p:sldId id="281" r:id="rId26"/>
    <p:sldId id="301" r:id="rId27"/>
    <p:sldId id="306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7.png"/><Relationship Id="rId21" Type="http://schemas.openxmlformats.org/officeDocument/2006/relationships/image" Target="../media/image101.png"/><Relationship Id="rId7" Type="http://schemas.openxmlformats.org/officeDocument/2006/relationships/image" Target="../media/image91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650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32.png"/><Relationship Id="rId5" Type="http://schemas.openxmlformats.org/officeDocument/2006/relationships/image" Target="../media/image89.png"/><Relationship Id="rId15" Type="http://schemas.openxmlformats.org/officeDocument/2006/relationships/image" Target="../media/image95.png"/><Relationship Id="rId10" Type="http://schemas.openxmlformats.org/officeDocument/2006/relationships/image" Target="../media/image85.png"/><Relationship Id="rId19" Type="http://schemas.openxmlformats.org/officeDocument/2006/relationships/image" Target="../media/image99.png"/><Relationship Id="rId4" Type="http://schemas.openxmlformats.org/officeDocument/2006/relationships/image" Target="../media/image88.png"/><Relationship Id="rId9" Type="http://schemas.openxmlformats.org/officeDocument/2006/relationships/image" Target="../media/image86.png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3.gif"/><Relationship Id="rId7" Type="http://schemas.openxmlformats.org/officeDocument/2006/relationships/image" Target="../media/image85.png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image" Target="../media/image29.png"/><Relationship Id="rId10" Type="http://schemas.openxmlformats.org/officeDocument/2006/relationships/image" Target="../media/image93.png"/><Relationship Id="rId4" Type="http://schemas.openxmlformats.org/officeDocument/2006/relationships/image" Target="../media/image104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40.xml"/><Relationship Id="rId18" Type="http://schemas.openxmlformats.org/officeDocument/2006/relationships/slide" Target="slide5.xml"/><Relationship Id="rId3" Type="http://schemas.openxmlformats.org/officeDocument/2006/relationships/slide" Target="slide26.xml"/><Relationship Id="rId21" Type="http://schemas.openxmlformats.org/officeDocument/2006/relationships/slide" Target="slide16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slide" Target="slide1.xml"/><Relationship Id="rId2" Type="http://schemas.openxmlformats.org/officeDocument/2006/relationships/slide" Target="slide25.xml"/><Relationship Id="rId16" Type="http://schemas.openxmlformats.org/officeDocument/2006/relationships/image" Target="../media/image1310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37.xml"/><Relationship Id="rId5" Type="http://schemas.openxmlformats.org/officeDocument/2006/relationships/slide" Target="slide29.xml"/><Relationship Id="rId15" Type="http://schemas.openxmlformats.org/officeDocument/2006/relationships/slide" Target="slide39.xml"/><Relationship Id="rId23" Type="http://schemas.openxmlformats.org/officeDocument/2006/relationships/slide" Target="slide20.xml"/><Relationship Id="rId10" Type="http://schemas.openxmlformats.org/officeDocument/2006/relationships/slide" Target="slide36.xml"/><Relationship Id="rId19" Type="http://schemas.openxmlformats.org/officeDocument/2006/relationships/slide" Target="slide10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1.xml"/><Relationship Id="rId22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43.png"/><Relationship Id="rId7" Type="http://schemas.openxmlformats.org/officeDocument/2006/relationships/image" Target="../media/image6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7" Type="http://schemas.openxmlformats.org/officeDocument/2006/relationships/image" Target="../media/image14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146.png"/><Relationship Id="rId10" Type="http://schemas.openxmlformats.org/officeDocument/2006/relationships/image" Target="../media/image83.png"/><Relationship Id="rId4" Type="http://schemas.openxmlformats.org/officeDocument/2006/relationships/image" Target="../media/image260.png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70.png"/><Relationship Id="rId7" Type="http://schemas.openxmlformats.org/officeDocument/2006/relationships/image" Target="../media/image85.png"/><Relationship Id="rId12" Type="http://schemas.openxmlformats.org/officeDocument/2006/relationships/image" Target="../media/image95.png"/><Relationship Id="rId2" Type="http://schemas.openxmlformats.org/officeDocument/2006/relationships/image" Target="../media/image18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image" Target="../media/image29.png"/><Relationship Id="rId10" Type="http://schemas.openxmlformats.org/officeDocument/2006/relationships/image" Target="../media/image93.png"/><Relationship Id="rId4" Type="http://schemas.openxmlformats.org/officeDocument/2006/relationships/image" Target="../media/image188.png"/><Relationship Id="rId9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image" Target="../media/image63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39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image" Target="../media/image38.png"/><Relationship Id="rId4" Type="http://schemas.openxmlformats.org/officeDocument/2006/relationships/image" Target="../media/image59.png"/><Relationship Id="rId9" Type="http://schemas.openxmlformats.org/officeDocument/2006/relationships/image" Target="../media/image36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51570" y="1765461"/>
            <a:ext cx="787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3807" y="258736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8119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5065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4363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5054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0103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93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10975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2490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69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113564" cy="800128"/>
              </a:xfrm>
              <a:blipFill>
                <a:blip r:embed="rId2"/>
                <a:stretch>
                  <a:fillRect l="-1510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4377" y="5474942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" y="5474942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47" y="5885053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90" y="6527931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527333" y="3175213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1588" y="96965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57995" y="3112644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1566800" y="2111114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and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388943" y="237909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06233" y="3429000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06232" y="4480404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insensitive to charge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524210" y="3240118"/>
            <a:ext cx="646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3002610" y="1713197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8E5AC-AD3E-C19F-5F09-26102F5FEA43}"/>
              </a:ext>
            </a:extLst>
          </p:cNvPr>
          <p:cNvSpPr/>
          <p:nvPr/>
        </p:nvSpPr>
        <p:spPr>
          <a:xfrm>
            <a:off x="3696164" y="3464945"/>
            <a:ext cx="4226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Criteria of </a:t>
            </a:r>
            <a:r>
              <a:rPr lang="en-US" dirty="0" err="1"/>
              <a:t>phi_p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4615627" cy="2508965"/>
            <a:chOff x="7576373" y="3866850"/>
            <a:chExt cx="46156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7534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7" cy="3771475"/>
            <a:chOff x="3089273" y="2439544"/>
            <a:chExt cx="3816367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328348" y="3887004"/>
              <a:ext cx="3577292" cy="584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Chains stay within one layer, regardless if condensed or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707408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184" y="2830491"/>
            <a:ext cx="1136263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687676" y="1660919"/>
            <a:ext cx="652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0085" y="3006044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29670" y="4819321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401829" y="1829983"/>
            <a:ext cx="85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Graining NFH at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7392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344" y="2432813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84832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22957" y="2294572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50355" y="2304663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4010FB-BED6-2C13-9052-618B9F1E480F}"/>
              </a:ext>
            </a:extLst>
          </p:cNvPr>
          <p:cNvSpPr txBox="1"/>
          <p:nvPr/>
        </p:nvSpPr>
        <p:spPr>
          <a:xfrm>
            <a:off x="7566894" y="4191601"/>
            <a:ext cx="43765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Chain collapse from screening facilitates further collapse by lowering effective grafting density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80704" y="2105476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Multi-peaked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29996" y="5258965"/>
            <a:ext cx="3050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is allowed in only one layer. Outer layers are “grafted” upon inner layers.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23762" y="5022058"/>
            <a:ext cx="3368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Cooperative interactions in NFH between ionic strength and effective grafting density causes a 3x decrease in height.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610600" y="2500671"/>
            <a:ext cx="37445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458637" y="1793020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7528377" y="2484407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65" y="3890625"/>
            <a:ext cx="3686569" cy="2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6368169" y="2029985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75BBE-486D-CA3F-B2E2-FFDEC3EB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15" y="2878468"/>
            <a:ext cx="3686569" cy="286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11F39-02A7-AB48-679E-46087747BEB7}"/>
              </a:ext>
            </a:extLst>
          </p:cNvPr>
          <p:cNvSpPr/>
          <p:nvPr/>
        </p:nvSpPr>
        <p:spPr>
          <a:xfrm>
            <a:off x="6096000" y="2969757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5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5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6"/>
                <a:stretch>
                  <a:fillRect l="-107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</a:t>
            </a:r>
            <a:r>
              <a:rPr lang="en-US" sz="1600" dirty="0" err="1">
                <a:latin typeface="Lucida grande" panose="020B0502040204020203"/>
              </a:rPr>
              <a:t>aptured</a:t>
            </a:r>
            <a:endParaRPr lang="en-US" sz="1600" dirty="0">
              <a:latin typeface="Lucida grande" panose="020B0502040204020203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4713015" y="3876222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43464" y="4168943"/>
            <a:ext cx="2317056" cy="223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9C43D-3A2B-A326-C910-997FE323F154}"/>
              </a:ext>
            </a:extLst>
          </p:cNvPr>
          <p:cNvSpPr/>
          <p:nvPr/>
        </p:nvSpPr>
        <p:spPr>
          <a:xfrm>
            <a:off x="7470011" y="2763835"/>
            <a:ext cx="2108401" cy="52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more 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191736" cy="683155"/>
            <a:chOff x="2787794" y="3834965"/>
            <a:chExt cx="7084134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043904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1868072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507653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8022773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261257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451735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56495" y="397419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129367" y="398729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408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485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7021572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533206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23943" y="1714761"/>
            <a:ext cx="6217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0FFC-D270-46ED-8A72-CACA8B7B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0" y="2500731"/>
            <a:ext cx="1953861" cy="520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C9127-B868-7418-F405-FF2C724C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73" y="2458687"/>
            <a:ext cx="2260004" cy="5185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315" y="3206872"/>
            <a:ext cx="2676413" cy="51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0372" y="2074418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5794</TotalTime>
  <Words>2039</Words>
  <Application>Microsoft Office PowerPoint</Application>
  <PresentationFormat>Widescreen</PresentationFormat>
  <Paragraphs>470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Presentation Overview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</vt:lpstr>
      <vt:lpstr>Outline</vt:lpstr>
      <vt:lpstr>Coarse Graining NFH at pH 2.4</vt:lpstr>
      <vt:lpstr>Cooperative Collapse of the Dilute Phase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234</cp:revision>
  <dcterms:created xsi:type="dcterms:W3CDTF">2022-03-28T18:43:16Z</dcterms:created>
  <dcterms:modified xsi:type="dcterms:W3CDTF">2022-09-08T23:32:38Z</dcterms:modified>
</cp:coreProperties>
</file>